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Klepnutím lze upravit styl předlohy nadpisů.</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p>
            <a:fld id="{95EC1D4A-A796-47C3-A63E-CE236FB377E2}" type="datetimeFigureOut">
              <a:rPr lang="cs-CZ" smtClean="0"/>
              <a:t>14.01.2019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95EC1D4A-A796-47C3-A63E-CE236FB377E2}" type="datetimeFigureOut">
              <a:rPr lang="cs-CZ" smtClean="0"/>
              <a:t>14.01.2019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95EC1D4A-A796-47C3-A63E-CE236FB377E2}" type="datetimeFigureOut">
              <a:rPr lang="cs-CZ" smtClean="0"/>
              <a:t>14.01.2019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95EC1D4A-A796-47C3-A63E-CE236FB377E2}" type="datetimeFigureOut">
              <a:rPr lang="cs-CZ" smtClean="0"/>
              <a:t>14.01.2019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95EC1D4A-A796-47C3-A63E-CE236FB377E2}" type="datetimeFigureOut">
              <a:rPr lang="cs-CZ" smtClean="0"/>
              <a:t>14.01.2019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95EC1D4A-A796-47C3-A63E-CE236FB377E2}" type="datetimeFigureOut">
              <a:rPr lang="cs-CZ" smtClean="0"/>
              <a:t>14.01.2019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95EC1D4A-A796-47C3-A63E-CE236FB377E2}" type="datetimeFigureOut">
              <a:rPr lang="cs-CZ" smtClean="0"/>
              <a:t>14.01.2019</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95EC1D4A-A796-47C3-A63E-CE236FB377E2}" type="datetimeFigureOut">
              <a:rPr lang="cs-CZ" smtClean="0"/>
              <a:t>14.01.2019</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95EC1D4A-A796-47C3-A63E-CE236FB377E2}" type="datetimeFigureOut">
              <a:rPr lang="cs-CZ" smtClean="0"/>
              <a:t>14.01.2019</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95EC1D4A-A796-47C3-A63E-CE236FB377E2}" type="datetimeFigureOut">
              <a:rPr lang="cs-CZ" smtClean="0"/>
              <a:t>14.01.2019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95EC1D4A-A796-47C3-A63E-CE236FB377E2}" type="datetimeFigureOut">
              <a:rPr lang="cs-CZ" smtClean="0"/>
              <a:t>14.01.2019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EC1D4A-A796-47C3-A63E-CE236FB377E2}" type="datetimeFigureOut">
              <a:rPr lang="cs-CZ" smtClean="0"/>
              <a:t>14.01.2019</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57A5DF-1266-40EA-9282-1E66B9DE06C0}"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latin typeface="Arial" panose="020B0604020202020204" pitchFamily="34" charset="0"/>
                <a:cs typeface="Arial" panose="020B0604020202020204" pitchFamily="34" charset="0"/>
              </a:rPr>
              <a:t>Kdo jsme?</a:t>
            </a:r>
          </a:p>
        </p:txBody>
      </p:sp>
      <p:sp>
        <p:nvSpPr>
          <p:cNvPr id="3" name="Podnadpis 2"/>
          <p:cNvSpPr>
            <a:spLocks noGrp="1"/>
          </p:cNvSpPr>
          <p:nvPr>
            <p:ph type="subTitle" idx="1"/>
          </p:nvPr>
        </p:nvSpPr>
        <p:spPr>
          <a:xfrm>
            <a:off x="1331640" y="3356992"/>
            <a:ext cx="6440760" cy="2281808"/>
          </a:xfrm>
        </p:spPr>
        <p:txBody>
          <a:bodyPr>
            <a:normAutofit lnSpcReduction="10000"/>
          </a:bodyPr>
          <a:lstStyle/>
          <a:p>
            <a:r>
              <a:rPr lang="cs-CZ" dirty="0">
                <a:solidFill>
                  <a:schemeClr val="tx1"/>
                </a:solidFill>
                <a:latin typeface="Arial" panose="020B0604020202020204" pitchFamily="34" charset="0"/>
                <a:cs typeface="Arial" panose="020B0604020202020204" pitchFamily="34" charset="0"/>
              </a:rPr>
              <a:t>Pomocné ruce, z. s</a:t>
            </a:r>
          </a:p>
          <a:p>
            <a:r>
              <a:rPr lang="cs-CZ" dirty="0">
                <a:solidFill>
                  <a:schemeClr val="tx1"/>
                </a:solidFill>
                <a:latin typeface="Arial" panose="020B0604020202020204" pitchFamily="34" charset="0"/>
                <a:cs typeface="Arial" panose="020B0604020202020204" pitchFamily="34" charset="0"/>
              </a:rPr>
              <a:t>S projektem</a:t>
            </a:r>
          </a:p>
          <a:p>
            <a:r>
              <a:rPr lang="cs-CZ" b="1" dirty="0"/>
              <a:t>MAS BRÁNA DO ČESKÉHO RÁJE</a:t>
            </a:r>
            <a:endParaRPr lang="cs-CZ" dirty="0"/>
          </a:p>
          <a:p>
            <a:r>
              <a:rPr lang="cs-CZ" b="1" dirty="0"/>
              <a:t>LEPŠÍ ŠANCE PRO TRH PRÁCE</a:t>
            </a:r>
            <a:endParaRPr lang="cs-CZ" dirty="0"/>
          </a:p>
          <a:p>
            <a:endParaRPr lang="cs-CZ" dirty="0">
              <a:solidFill>
                <a:schemeClr val="tx1"/>
              </a:solidFill>
              <a:latin typeface="Arial" panose="020B0604020202020204" pitchFamily="34" charset="0"/>
              <a:cs typeface="Arial" panose="020B0604020202020204" pitchFamily="34" charset="0"/>
            </a:endParaRPr>
          </a:p>
        </p:txBody>
      </p:sp>
      <p:pic>
        <p:nvPicPr>
          <p:cNvPr id="4" name="Obráze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64436" y="476672"/>
            <a:ext cx="5215128" cy="1072896"/>
          </a:xfrm>
          <a:prstGeom prst="rect">
            <a:avLst/>
          </a:prstGeom>
        </p:spPr>
      </p:pic>
    </p:spTree>
    <p:extLst>
      <p:ext uri="{BB962C8B-B14F-4D97-AF65-F5344CB8AC3E}">
        <p14:creationId xmlns:p14="http://schemas.microsoft.com/office/powerpoint/2010/main" val="2293767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EF84D6-A7C4-407C-A76C-3A399E934A2C}"/>
              </a:ext>
            </a:extLst>
          </p:cNvPr>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cs-CZ" b="1" dirty="0"/>
              <a:t>Co projekt nabízí?</a:t>
            </a:r>
          </a:p>
        </p:txBody>
      </p:sp>
      <p:sp>
        <p:nvSpPr>
          <p:cNvPr id="3" name="Zástupný obsah 2">
            <a:extLst>
              <a:ext uri="{FF2B5EF4-FFF2-40B4-BE49-F238E27FC236}">
                <a16:creationId xmlns:a16="http://schemas.microsoft.com/office/drawing/2014/main" id="{2D9C800D-7F80-4608-8A32-FDC6358CB7F0}"/>
              </a:ext>
            </a:extLst>
          </p:cNvPr>
          <p:cNvSpPr>
            <a:spLocks noGrp="1"/>
          </p:cNvSpPr>
          <p:nvPr>
            <p:ph idx="1"/>
          </p:nvPr>
        </p:nvSpPr>
        <p:spPr/>
        <p:txBody>
          <a:bodyPr>
            <a:normAutofit fontScale="85000" lnSpcReduction="20000"/>
          </a:bodyPr>
          <a:lstStyle/>
          <a:p>
            <a:r>
              <a:rPr lang="cs-CZ" b="1" u="sng" dirty="0"/>
              <a:t>Zprostředkování zaměstnání</a:t>
            </a:r>
          </a:p>
          <a:p>
            <a:pPr lvl="1"/>
            <a:r>
              <a:rPr lang="cs-CZ" dirty="0"/>
              <a:t>Být účastníkům oporou nejen před samotným kontaktováním potenciálního zaměstnavatele (najít informace o zaměstnavateli, připravit se na telefonický, písemný či osobní kontakt), ale případně také přímo pomoci zprostředkovat kontakt se zaměstnavatelem.</a:t>
            </a:r>
          </a:p>
          <a:p>
            <a:pPr lvl="1"/>
            <a:r>
              <a:rPr lang="cs-CZ" b="1" dirty="0"/>
              <a:t>Připravit klienta </a:t>
            </a:r>
            <a:r>
              <a:rPr lang="cs-CZ" dirty="0"/>
              <a:t>na konkrétní přijímací </a:t>
            </a:r>
            <a:r>
              <a:rPr lang="cs-CZ" b="1" dirty="0"/>
              <a:t>pohovor</a:t>
            </a:r>
            <a:r>
              <a:rPr lang="cs-CZ" dirty="0"/>
              <a:t> a dohlédnout na uzavření regulérní pracovní smlouvy. </a:t>
            </a:r>
          </a:p>
          <a:p>
            <a:pPr lvl="1"/>
            <a:r>
              <a:rPr lang="cs-CZ" dirty="0"/>
              <a:t>Zaměstnavatelům může být po dobu </a:t>
            </a:r>
            <a:r>
              <a:rPr lang="cs-CZ" b="1" dirty="0"/>
              <a:t>třech</a:t>
            </a:r>
            <a:r>
              <a:rPr lang="cs-CZ" dirty="0"/>
              <a:t> až </a:t>
            </a:r>
            <a:r>
              <a:rPr lang="cs-CZ" b="1" dirty="0"/>
              <a:t>šesti</a:t>
            </a:r>
            <a:r>
              <a:rPr lang="cs-CZ" dirty="0"/>
              <a:t> měsíců k dispozici mzdový příspěvek. </a:t>
            </a:r>
          </a:p>
          <a:p>
            <a:pPr lvl="2"/>
            <a:r>
              <a:rPr lang="cs-CZ" dirty="0"/>
              <a:t>Po skončení projektu či po ukončení čerpání mzdových příspěvků budou účastníci projektu-zaměstnanci vzhledem k získaným znalostem, zkušenostem, motivací a podpory v rámci projektu i nadále u zaměstnavatelů pokračovat jako zaměstnanci.</a:t>
            </a:r>
          </a:p>
        </p:txBody>
      </p:sp>
    </p:spTree>
    <p:extLst>
      <p:ext uri="{BB962C8B-B14F-4D97-AF65-F5344CB8AC3E}">
        <p14:creationId xmlns:p14="http://schemas.microsoft.com/office/powerpoint/2010/main" val="1700562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3C198F-4C98-46B4-BF1D-9EEF62F0E365}"/>
              </a:ext>
            </a:extLst>
          </p:cNvPr>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cs-CZ" b="1" dirty="0"/>
              <a:t>Spolupráce se starosty</a:t>
            </a:r>
          </a:p>
        </p:txBody>
      </p:sp>
      <p:sp>
        <p:nvSpPr>
          <p:cNvPr id="3" name="Zástupný obsah 2">
            <a:extLst>
              <a:ext uri="{FF2B5EF4-FFF2-40B4-BE49-F238E27FC236}">
                <a16:creationId xmlns:a16="http://schemas.microsoft.com/office/drawing/2014/main" id="{1ED779C0-EA83-4D9F-9C04-B4985258AFD8}"/>
              </a:ext>
            </a:extLst>
          </p:cNvPr>
          <p:cNvSpPr>
            <a:spLocks noGrp="1"/>
          </p:cNvSpPr>
          <p:nvPr>
            <p:ph idx="1"/>
          </p:nvPr>
        </p:nvSpPr>
        <p:spPr/>
        <p:txBody>
          <a:bodyPr/>
          <a:lstStyle/>
          <a:p>
            <a:r>
              <a:rPr lang="cs-CZ" u="sng" dirty="0"/>
              <a:t>Oslovení místních obyvatel pomocí</a:t>
            </a:r>
            <a:r>
              <a:rPr lang="cs-CZ" dirty="0"/>
              <a:t>:</a:t>
            </a:r>
          </a:p>
          <a:p>
            <a:pPr lvl="1"/>
            <a:r>
              <a:rPr lang="cs-CZ" dirty="0"/>
              <a:t>Webových stránek</a:t>
            </a:r>
          </a:p>
          <a:p>
            <a:pPr lvl="1"/>
            <a:r>
              <a:rPr lang="cs-CZ" dirty="0"/>
              <a:t>Úřední desky</a:t>
            </a:r>
          </a:p>
          <a:p>
            <a:pPr lvl="1"/>
            <a:r>
              <a:rPr lang="cs-CZ" dirty="0"/>
              <a:t>Místního rozhlasu</a:t>
            </a:r>
          </a:p>
          <a:p>
            <a:r>
              <a:rPr lang="cs-CZ" dirty="0"/>
              <a:t>Propůjčení místa na schůzky účastníků projektu s pracovním konzultantem.</a:t>
            </a:r>
          </a:p>
          <a:p>
            <a:pPr lvl="1"/>
            <a:r>
              <a:rPr lang="cs-CZ" dirty="0"/>
              <a:t>Pracovní konzultant bude s účastníky pracovat co neblíže jejich bydlišti.</a:t>
            </a:r>
          </a:p>
        </p:txBody>
      </p:sp>
    </p:spTree>
    <p:extLst>
      <p:ext uri="{BB962C8B-B14F-4D97-AF65-F5344CB8AC3E}">
        <p14:creationId xmlns:p14="http://schemas.microsoft.com/office/powerpoint/2010/main" val="35632237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1BF9A88-E0B9-4842-B4AE-3C5D7CB2D59B}"/>
              </a:ext>
            </a:extLst>
          </p:cNvPr>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cs-CZ" b="1" dirty="0"/>
              <a:t>Spolupráce s Úřady práce</a:t>
            </a:r>
          </a:p>
        </p:txBody>
      </p:sp>
      <p:sp>
        <p:nvSpPr>
          <p:cNvPr id="3" name="Zástupný obsah 2">
            <a:extLst>
              <a:ext uri="{FF2B5EF4-FFF2-40B4-BE49-F238E27FC236}">
                <a16:creationId xmlns:a16="http://schemas.microsoft.com/office/drawing/2014/main" id="{6AB8523A-BE3D-47C8-84F3-CF258748985C}"/>
              </a:ext>
            </a:extLst>
          </p:cNvPr>
          <p:cNvSpPr>
            <a:spLocks noGrp="1"/>
          </p:cNvSpPr>
          <p:nvPr>
            <p:ph idx="1"/>
          </p:nvPr>
        </p:nvSpPr>
        <p:spPr/>
        <p:txBody>
          <a:bodyPr/>
          <a:lstStyle/>
          <a:p>
            <a:r>
              <a:rPr lang="cs-CZ" dirty="0"/>
              <a:t>Nabízet CS z lokality projektu možnost účasti v projektu.</a:t>
            </a:r>
          </a:p>
          <a:p>
            <a:r>
              <a:rPr lang="cs-CZ" dirty="0"/>
              <a:t>Propůjčit prostory na informační schůzku v budově Úřadu.</a:t>
            </a:r>
          </a:p>
          <a:p>
            <a:pPr lvl="1"/>
            <a:r>
              <a:rPr lang="cs-CZ" dirty="0"/>
              <a:t>Další aktivity budou probíhat již v místě projektu.</a:t>
            </a:r>
          </a:p>
        </p:txBody>
      </p:sp>
    </p:spTree>
    <p:extLst>
      <p:ext uri="{BB962C8B-B14F-4D97-AF65-F5344CB8AC3E}">
        <p14:creationId xmlns:p14="http://schemas.microsoft.com/office/powerpoint/2010/main" val="2718048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cs-CZ" b="1" dirty="0">
                <a:latin typeface="Arial" panose="020B0604020202020204" pitchFamily="34" charset="0"/>
                <a:cs typeface="Arial" panose="020B0604020202020204" pitchFamily="34" charset="0"/>
              </a:rPr>
              <a:t>Pro koho je projekt určen?</a:t>
            </a:r>
          </a:p>
        </p:txBody>
      </p:sp>
      <p:sp>
        <p:nvSpPr>
          <p:cNvPr id="3" name="Zástupný symbol pro obsah 2"/>
          <p:cNvSpPr>
            <a:spLocks noGrp="1"/>
          </p:cNvSpPr>
          <p:nvPr>
            <p:ph idx="1"/>
          </p:nvPr>
        </p:nvSpPr>
        <p:spPr/>
        <p:txBody>
          <a:bodyPr/>
          <a:lstStyle/>
          <a:p>
            <a:r>
              <a:rPr lang="cs-CZ" dirty="0"/>
              <a:t>Osoby vracející se na trh práce po mateřské/rodičovské dovolené</a:t>
            </a:r>
          </a:p>
          <a:p>
            <a:r>
              <a:rPr lang="cs-CZ" dirty="0"/>
              <a:t>Uchazeči a zájemci o zaměstnání, neaktivní osoby mladší 30 let</a:t>
            </a:r>
          </a:p>
          <a:p>
            <a:r>
              <a:rPr lang="cs-CZ" dirty="0"/>
              <a:t>Osoby se zdravotním postižením</a:t>
            </a:r>
          </a:p>
          <a:p>
            <a:r>
              <a:rPr lang="cs-CZ" dirty="0"/>
              <a:t>Každého kdo je ochotný se sebevzdělávat a pracovat na sobě</a:t>
            </a:r>
          </a:p>
          <a:p>
            <a:endParaRPr lang="cs-CZ" dirty="0"/>
          </a:p>
          <a:p>
            <a:pPr marL="0" indent="0">
              <a:buNone/>
            </a:pPr>
            <a:endParaRPr lang="cs-CZ"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0002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1D76556-5E30-4CBE-8FE7-0BFFC8F6C38B}"/>
              </a:ext>
            </a:extLst>
          </p:cNvPr>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cs-CZ" b="1" dirty="0"/>
              <a:t>Kde projekt probíhá?</a:t>
            </a:r>
          </a:p>
        </p:txBody>
      </p:sp>
      <p:sp>
        <p:nvSpPr>
          <p:cNvPr id="3" name="Zástupný obsah 2">
            <a:extLst>
              <a:ext uri="{FF2B5EF4-FFF2-40B4-BE49-F238E27FC236}">
                <a16:creationId xmlns:a16="http://schemas.microsoft.com/office/drawing/2014/main" id="{3E991581-D99F-40D9-A15F-941CAB1F7B42}"/>
              </a:ext>
            </a:extLst>
          </p:cNvPr>
          <p:cNvSpPr>
            <a:spLocks noGrp="1"/>
          </p:cNvSpPr>
          <p:nvPr>
            <p:ph idx="1"/>
          </p:nvPr>
        </p:nvSpPr>
        <p:spPr/>
        <p:txBody>
          <a:bodyPr>
            <a:normAutofit fontScale="92500" lnSpcReduction="20000"/>
          </a:bodyPr>
          <a:lstStyle/>
          <a:p>
            <a:r>
              <a:rPr lang="cs-CZ" dirty="0"/>
              <a:t>Brada Rybníček, Dílce, Dřevěnice, Holín, Jinolice, Kbelnice, Kněžnice, Libuň, Ostružno, Podůlší, Radim, Soběraz, Újezd pod Troskami, Zámostí - Blata, Bradlecká Lhota, Holenice, Kyje, Lomnice nad Popelkou, Nová Ves nad Popelkou, Rovensko pod Troskami, Syřenov, Tatobity, Veselá, Železnice, Žernov, Borovnice, Choteč, Lázně Bělohrad, Lužany, Mlázovice, Nová Paka, Pecka, Úbislavice, Vidochov, Stará Paka, Bělá, Benešov u Semil, Bozkov, Bystrá nad Jizerou, Háje nad Jizerou, Jesenný, Košťálov, Libštát, Příkrý, Roprachtice, Roztoky u Semil, Slaná, Stružinec</a:t>
            </a:r>
          </a:p>
          <a:p>
            <a:endParaRPr lang="cs-CZ" dirty="0"/>
          </a:p>
        </p:txBody>
      </p:sp>
    </p:spTree>
    <p:extLst>
      <p:ext uri="{BB962C8B-B14F-4D97-AF65-F5344CB8AC3E}">
        <p14:creationId xmlns:p14="http://schemas.microsoft.com/office/powerpoint/2010/main" val="862659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8EE8B2-E389-4E5F-878B-CE95FAE35662}"/>
              </a:ext>
            </a:extLst>
          </p:cNvPr>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cs-CZ" b="1" dirty="0"/>
              <a:t>Co projekt nabízí?</a:t>
            </a:r>
          </a:p>
        </p:txBody>
      </p:sp>
      <p:sp>
        <p:nvSpPr>
          <p:cNvPr id="3" name="Zástupný obsah 2">
            <a:extLst>
              <a:ext uri="{FF2B5EF4-FFF2-40B4-BE49-F238E27FC236}">
                <a16:creationId xmlns:a16="http://schemas.microsoft.com/office/drawing/2014/main" id="{E8EC2510-F8D4-47FA-B803-30EBA8D54A45}"/>
              </a:ext>
            </a:extLst>
          </p:cNvPr>
          <p:cNvSpPr>
            <a:spLocks noGrp="1"/>
          </p:cNvSpPr>
          <p:nvPr>
            <p:ph idx="1"/>
          </p:nvPr>
        </p:nvSpPr>
        <p:spPr/>
        <p:txBody>
          <a:bodyPr>
            <a:normAutofit lnSpcReduction="10000"/>
          </a:bodyPr>
          <a:lstStyle/>
          <a:p>
            <a:r>
              <a:rPr lang="cs-CZ" b="1" u="sng" dirty="0"/>
              <a:t>Pracovní diagnostiku</a:t>
            </a:r>
          </a:p>
          <a:p>
            <a:pPr lvl="1"/>
            <a:r>
              <a:rPr lang="cs-CZ" dirty="0"/>
              <a:t>Zjištění reálných předpokladů k začlenění na trh práce za </a:t>
            </a:r>
            <a:r>
              <a:rPr lang="cs-CZ" b="1" dirty="0"/>
              <a:t>pomoci psychodiagnostických metod</a:t>
            </a:r>
            <a:r>
              <a:rPr lang="cs-CZ" dirty="0"/>
              <a:t>, především série standardizovaných testů orientovaných na obecné schopnosti klientů/</a:t>
            </a:r>
            <a:r>
              <a:rPr lang="cs-CZ" dirty="0" err="1"/>
              <a:t>ek</a:t>
            </a:r>
            <a:r>
              <a:rPr lang="cs-CZ" dirty="0"/>
              <a:t>, týmové role, profesní orientaci, temperament, asertivitu atd. Tyto testy mají napomoci k </a:t>
            </a:r>
            <a:r>
              <a:rPr lang="cs-CZ" b="1" dirty="0"/>
              <a:t>lepší představě o svém profesním směřování</a:t>
            </a:r>
            <a:r>
              <a:rPr lang="cs-CZ" dirty="0"/>
              <a:t>, zhodnocení schopností s ohledem na budoucí pracovní uplatnění a odhalení výkonového potenciálu. </a:t>
            </a:r>
          </a:p>
        </p:txBody>
      </p:sp>
    </p:spTree>
    <p:extLst>
      <p:ext uri="{BB962C8B-B14F-4D97-AF65-F5344CB8AC3E}">
        <p14:creationId xmlns:p14="http://schemas.microsoft.com/office/powerpoint/2010/main" val="3572151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2AE6397-C182-4FED-99C5-21A1DC727490}"/>
              </a:ext>
            </a:extLst>
          </p:cNvPr>
          <p:cNvSpPr>
            <a:spLocks noGrp="1"/>
          </p:cNvSpPr>
          <p:nvPr>
            <p:ph type="title"/>
          </p:nvPr>
        </p:nvSpPr>
        <p:spPr>
          <a:xfrm>
            <a:off x="457200" y="274638"/>
            <a:ext cx="8229600" cy="114300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cs-CZ" b="1" dirty="0"/>
              <a:t>Co projekt nabízí?</a:t>
            </a:r>
          </a:p>
        </p:txBody>
      </p:sp>
      <p:sp>
        <p:nvSpPr>
          <p:cNvPr id="3" name="Zástupný obsah 2">
            <a:extLst>
              <a:ext uri="{FF2B5EF4-FFF2-40B4-BE49-F238E27FC236}">
                <a16:creationId xmlns:a16="http://schemas.microsoft.com/office/drawing/2014/main" id="{4E54C284-BCD0-4C4D-BF55-46EE19CE72D2}"/>
              </a:ext>
            </a:extLst>
          </p:cNvPr>
          <p:cNvSpPr>
            <a:spLocks noGrp="1"/>
          </p:cNvSpPr>
          <p:nvPr>
            <p:ph idx="1"/>
          </p:nvPr>
        </p:nvSpPr>
        <p:spPr/>
        <p:txBody>
          <a:bodyPr>
            <a:normAutofit/>
          </a:bodyPr>
          <a:lstStyle/>
          <a:p>
            <a:r>
              <a:rPr lang="cs-CZ" b="1" u="sng" dirty="0"/>
              <a:t>Kurz Digitálních kompetencí </a:t>
            </a:r>
          </a:p>
          <a:p>
            <a:pPr lvl="1"/>
            <a:r>
              <a:rPr lang="cs-CZ" dirty="0"/>
              <a:t>Cílem kurzu je zvýšit počítačovou gramotnost u zvolené CS. Kurz bude obsahovat výuku prostředí </a:t>
            </a:r>
            <a:r>
              <a:rPr lang="cs-CZ" b="1" dirty="0"/>
              <a:t>Word, Excel, PowerPoint </a:t>
            </a:r>
            <a:r>
              <a:rPr lang="cs-CZ" dirty="0"/>
              <a:t>a zvláštní důraz bude věnován </a:t>
            </a:r>
            <a:r>
              <a:rPr lang="cs-CZ" b="1" dirty="0"/>
              <a:t>e-mailové komunikaci </a:t>
            </a:r>
            <a:r>
              <a:rPr lang="cs-CZ" dirty="0"/>
              <a:t>a používání internetu – </a:t>
            </a:r>
            <a:r>
              <a:rPr lang="cs-CZ" b="1" dirty="0"/>
              <a:t>sociální sítě</a:t>
            </a:r>
            <a:r>
              <a:rPr lang="cs-CZ" dirty="0"/>
              <a:t>. </a:t>
            </a:r>
          </a:p>
        </p:txBody>
      </p:sp>
    </p:spTree>
    <p:extLst>
      <p:ext uri="{BB962C8B-B14F-4D97-AF65-F5344CB8AC3E}">
        <p14:creationId xmlns:p14="http://schemas.microsoft.com/office/powerpoint/2010/main" val="2407508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05BC8A-6593-4005-805F-61992779290B}"/>
              </a:ext>
            </a:extLst>
          </p:cNvPr>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cs-CZ" b="1" dirty="0"/>
              <a:t>Co projekt nabízí?</a:t>
            </a:r>
          </a:p>
        </p:txBody>
      </p:sp>
      <p:sp>
        <p:nvSpPr>
          <p:cNvPr id="3" name="Zástupný obsah 2">
            <a:extLst>
              <a:ext uri="{FF2B5EF4-FFF2-40B4-BE49-F238E27FC236}">
                <a16:creationId xmlns:a16="http://schemas.microsoft.com/office/drawing/2014/main" id="{45649FC2-A113-46BC-A34F-37EF81FD3B06}"/>
              </a:ext>
            </a:extLst>
          </p:cNvPr>
          <p:cNvSpPr>
            <a:spLocks noGrp="1"/>
          </p:cNvSpPr>
          <p:nvPr>
            <p:ph idx="1"/>
          </p:nvPr>
        </p:nvSpPr>
        <p:spPr/>
        <p:txBody>
          <a:bodyPr>
            <a:normAutofit fontScale="70000" lnSpcReduction="20000"/>
          </a:bodyPr>
          <a:lstStyle/>
          <a:p>
            <a:r>
              <a:rPr lang="cs-CZ" b="1" u="sng" dirty="0"/>
              <a:t>Motivační kurz </a:t>
            </a:r>
          </a:p>
          <a:p>
            <a:pPr lvl="1"/>
            <a:r>
              <a:rPr lang="cs-CZ" dirty="0"/>
              <a:t>Cílem kurzu je naučit účastníka programu </a:t>
            </a:r>
            <a:r>
              <a:rPr lang="cs-CZ" b="1" dirty="0"/>
              <a:t>orientovat se na trhu práce</a:t>
            </a:r>
            <a:r>
              <a:rPr lang="cs-CZ" dirty="0"/>
              <a:t>, pojmenovat cíle své profesní kariéry a vyhledat uspokojující zaměstnání nebo prostor pro své podnikání.</a:t>
            </a:r>
          </a:p>
          <a:p>
            <a:pPr lvl="1"/>
            <a:r>
              <a:rPr lang="cs-CZ" dirty="0"/>
              <a:t>Připravit si osobní portfolio vyžadované při ucházení se o zaměstnání (obsahující strukturovaný </a:t>
            </a:r>
            <a:r>
              <a:rPr lang="cs-CZ" b="1" dirty="0"/>
              <a:t>životopis</a:t>
            </a:r>
            <a:r>
              <a:rPr lang="cs-CZ" dirty="0"/>
              <a:t>, </a:t>
            </a:r>
            <a:r>
              <a:rPr lang="cs-CZ" b="1" dirty="0"/>
              <a:t>motivační dopis</a:t>
            </a:r>
            <a:r>
              <a:rPr lang="cs-CZ" dirty="0"/>
              <a:t>, doklad o nejvyšším dosaženém vzdělání, osvědčení a certifikáty z dalšího vzdělávání).</a:t>
            </a:r>
          </a:p>
          <a:p>
            <a:pPr lvl="1"/>
            <a:r>
              <a:rPr lang="cs-CZ" dirty="0"/>
              <a:t>Seznámit se s různými způsoby </a:t>
            </a:r>
            <a:r>
              <a:rPr lang="cs-CZ" b="1" dirty="0"/>
              <a:t>vyhledávání vhodného zaměstnání </a:t>
            </a:r>
            <a:r>
              <a:rPr lang="cs-CZ" dirty="0"/>
              <a:t>a naučit se jich využívat, získat informace o různých zdrojích volných míst, seznámit se s postupy jak získat živnostenský list, jak začít podnikat, získat a rozšířit své dovednosti v mezilidské komunikaci, připravit se na přijímací pohovor a umět prezentovat sebe sama. </a:t>
            </a:r>
          </a:p>
          <a:p>
            <a:pPr lvl="1"/>
            <a:r>
              <a:rPr lang="cs-CZ" dirty="0"/>
              <a:t>Seznámit se s postupy jak získat živnostenský list, </a:t>
            </a:r>
            <a:r>
              <a:rPr lang="cs-CZ" b="1" dirty="0"/>
              <a:t>jak začít podnikat</a:t>
            </a:r>
            <a:r>
              <a:rPr lang="cs-CZ" dirty="0"/>
              <a:t>.</a:t>
            </a:r>
          </a:p>
          <a:p>
            <a:pPr lvl="1"/>
            <a:r>
              <a:rPr lang="cs-CZ" dirty="0"/>
              <a:t>Získat a rozšířit své dovednosti v mezilidské komunikaci, připravit se na přijímací pohovor a </a:t>
            </a:r>
            <a:r>
              <a:rPr lang="cs-CZ" b="1" dirty="0"/>
              <a:t>umět prezentovat sebe sama.</a:t>
            </a:r>
          </a:p>
        </p:txBody>
      </p:sp>
    </p:spTree>
    <p:extLst>
      <p:ext uri="{BB962C8B-B14F-4D97-AF65-F5344CB8AC3E}">
        <p14:creationId xmlns:p14="http://schemas.microsoft.com/office/powerpoint/2010/main" val="376369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9D6614A-7FDF-4501-BD40-9EA3EF9FB3E8}"/>
              </a:ext>
            </a:extLst>
          </p:cNvPr>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cs-CZ" b="1" dirty="0"/>
              <a:t>Co projekt nabízí?</a:t>
            </a:r>
          </a:p>
        </p:txBody>
      </p:sp>
      <p:sp>
        <p:nvSpPr>
          <p:cNvPr id="3" name="Zástupný obsah 2">
            <a:extLst>
              <a:ext uri="{FF2B5EF4-FFF2-40B4-BE49-F238E27FC236}">
                <a16:creationId xmlns:a16="http://schemas.microsoft.com/office/drawing/2014/main" id="{625FD648-42FB-4DCC-88B4-B42F28CAD5FF}"/>
              </a:ext>
            </a:extLst>
          </p:cNvPr>
          <p:cNvSpPr>
            <a:spLocks noGrp="1"/>
          </p:cNvSpPr>
          <p:nvPr>
            <p:ph idx="1"/>
          </p:nvPr>
        </p:nvSpPr>
        <p:spPr/>
        <p:txBody>
          <a:bodyPr>
            <a:normAutofit fontScale="92500" lnSpcReduction="20000"/>
          </a:bodyPr>
          <a:lstStyle/>
          <a:p>
            <a:r>
              <a:rPr lang="cs-CZ" b="1" u="sng" dirty="0"/>
              <a:t>Rekvalifikační kurzy</a:t>
            </a:r>
          </a:p>
          <a:p>
            <a:pPr lvl="1"/>
            <a:r>
              <a:rPr lang="cs-CZ" dirty="0"/>
              <a:t>Obsluha elektro/</a:t>
            </a:r>
            <a:r>
              <a:rPr lang="cs-CZ" dirty="0" err="1"/>
              <a:t>motovozíku</a:t>
            </a:r>
            <a:endParaRPr lang="cs-CZ" dirty="0"/>
          </a:p>
          <a:p>
            <a:pPr lvl="1"/>
            <a:r>
              <a:rPr lang="cs-CZ" dirty="0"/>
              <a:t>Webdesignér</a:t>
            </a:r>
          </a:p>
          <a:p>
            <a:pPr lvl="1"/>
            <a:r>
              <a:rPr lang="cs-CZ" dirty="0"/>
              <a:t>Administrátor www serveru</a:t>
            </a:r>
          </a:p>
          <a:p>
            <a:pPr lvl="1"/>
            <a:r>
              <a:rPr lang="cs-CZ" dirty="0"/>
              <a:t>Programátor www aplikací</a:t>
            </a:r>
          </a:p>
          <a:p>
            <a:pPr lvl="1"/>
            <a:r>
              <a:rPr lang="cs-CZ" dirty="0"/>
              <a:t>Administrativní pracovník</a:t>
            </a:r>
          </a:p>
          <a:p>
            <a:pPr lvl="1"/>
            <a:r>
              <a:rPr lang="cs-CZ" dirty="0"/>
              <a:t>Kvalifikační kurz pro pracovníky v sociálních službách </a:t>
            </a:r>
          </a:p>
          <a:p>
            <a:pPr lvl="1"/>
            <a:r>
              <a:rPr lang="cs-CZ" dirty="0"/>
              <a:t>Asistent/Asistentka </a:t>
            </a:r>
          </a:p>
          <a:p>
            <a:pPr lvl="1"/>
            <a:r>
              <a:rPr lang="cs-CZ" dirty="0"/>
              <a:t>Chůva pro děti do zahájení povinné školní docházky</a:t>
            </a:r>
          </a:p>
          <a:p>
            <a:pPr lvl="1"/>
            <a:r>
              <a:rPr lang="cs-CZ" dirty="0"/>
              <a:t>Základy podnikání</a:t>
            </a:r>
          </a:p>
          <a:p>
            <a:pPr lvl="1"/>
            <a:r>
              <a:rPr lang="cs-CZ" dirty="0"/>
              <a:t>Asistent pedagoga</a:t>
            </a:r>
          </a:p>
          <a:p>
            <a:pPr lvl="1"/>
            <a:endParaRPr lang="cs-CZ" dirty="0"/>
          </a:p>
        </p:txBody>
      </p:sp>
    </p:spTree>
    <p:extLst>
      <p:ext uri="{BB962C8B-B14F-4D97-AF65-F5344CB8AC3E}">
        <p14:creationId xmlns:p14="http://schemas.microsoft.com/office/powerpoint/2010/main" val="3765764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D1FF84D-0CD2-4105-9B8B-342B7376F160}"/>
              </a:ext>
            </a:extLst>
          </p:cNvPr>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cs-CZ" b="1" dirty="0"/>
              <a:t>Co projekt nabízí?</a:t>
            </a:r>
          </a:p>
        </p:txBody>
      </p:sp>
      <p:sp>
        <p:nvSpPr>
          <p:cNvPr id="3" name="Zástupný obsah 2">
            <a:extLst>
              <a:ext uri="{FF2B5EF4-FFF2-40B4-BE49-F238E27FC236}">
                <a16:creationId xmlns:a16="http://schemas.microsoft.com/office/drawing/2014/main" id="{A7248D77-141F-49C9-BD9C-BF340F7A61D2}"/>
              </a:ext>
            </a:extLst>
          </p:cNvPr>
          <p:cNvSpPr>
            <a:spLocks noGrp="1"/>
          </p:cNvSpPr>
          <p:nvPr>
            <p:ph idx="1"/>
          </p:nvPr>
        </p:nvSpPr>
        <p:spPr/>
        <p:txBody>
          <a:bodyPr>
            <a:normAutofit lnSpcReduction="10000"/>
          </a:bodyPr>
          <a:lstStyle/>
          <a:p>
            <a:r>
              <a:rPr lang="cs-CZ" b="1" u="sng" dirty="0"/>
              <a:t>Burzy práce</a:t>
            </a:r>
          </a:p>
          <a:p>
            <a:pPr lvl="1"/>
            <a:r>
              <a:rPr lang="cs-CZ" dirty="0"/>
              <a:t>V rámci této aktivity proběhne 3 x v průběhu realizace projektu fyzické </a:t>
            </a:r>
            <a:r>
              <a:rPr lang="cs-CZ" b="1" dirty="0"/>
              <a:t>setkání zájemců o práci </a:t>
            </a:r>
            <a:r>
              <a:rPr lang="cs-CZ" dirty="0"/>
              <a:t>(účastníků projektu), </a:t>
            </a:r>
            <a:r>
              <a:rPr lang="cs-CZ" b="1" dirty="0"/>
              <a:t>pracovních konzultantů</a:t>
            </a:r>
            <a:r>
              <a:rPr lang="cs-CZ" dirty="0"/>
              <a:t>, kteří mají podrobné informace o situaci jednotlivých účastníků, jejich pracovních požadavcích, aktuální situaci, která může ovlivňovat zařazení jednotlivých účastníků do konkrétních pracovních míst ke konkrétním zaměstnavatelům a dále konkrétních </a:t>
            </a:r>
            <a:r>
              <a:rPr lang="cs-CZ" b="1" dirty="0"/>
              <a:t>zaměstnavatelů</a:t>
            </a:r>
            <a:r>
              <a:rPr lang="cs-CZ" dirty="0"/>
              <a:t> z místa realizace projektu.</a:t>
            </a:r>
          </a:p>
        </p:txBody>
      </p:sp>
    </p:spTree>
    <p:extLst>
      <p:ext uri="{BB962C8B-B14F-4D97-AF65-F5344CB8AC3E}">
        <p14:creationId xmlns:p14="http://schemas.microsoft.com/office/powerpoint/2010/main" val="3680342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AB0B65-7AA4-4E6E-A209-ABBC60EC4556}"/>
              </a:ext>
            </a:extLst>
          </p:cNvPr>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cs-CZ" b="1" dirty="0"/>
              <a:t>Co projekt nabízí?</a:t>
            </a:r>
          </a:p>
        </p:txBody>
      </p:sp>
      <p:sp>
        <p:nvSpPr>
          <p:cNvPr id="3" name="Zástupný obsah 2">
            <a:extLst>
              <a:ext uri="{FF2B5EF4-FFF2-40B4-BE49-F238E27FC236}">
                <a16:creationId xmlns:a16="http://schemas.microsoft.com/office/drawing/2014/main" id="{87A1B0CA-6326-4D8E-B668-C5CBC101F7AD}"/>
              </a:ext>
            </a:extLst>
          </p:cNvPr>
          <p:cNvSpPr>
            <a:spLocks noGrp="1"/>
          </p:cNvSpPr>
          <p:nvPr>
            <p:ph idx="1"/>
          </p:nvPr>
        </p:nvSpPr>
        <p:spPr/>
        <p:txBody>
          <a:bodyPr>
            <a:normAutofit fontScale="77500" lnSpcReduction="20000"/>
          </a:bodyPr>
          <a:lstStyle/>
          <a:p>
            <a:r>
              <a:rPr lang="cs-CZ" b="1" u="sng" dirty="0"/>
              <a:t>Intervenční pracovní poradenství</a:t>
            </a:r>
          </a:p>
          <a:p>
            <a:pPr lvl="1"/>
            <a:r>
              <a:rPr lang="cs-CZ" dirty="0"/>
              <a:t>Bude účastníkům projektu k dispozici od jejich vstupu do projektu až do úplného dokončení projektu a není nutně ukončeno získáním zaměstnání.</a:t>
            </a:r>
          </a:p>
          <a:p>
            <a:pPr lvl="1"/>
            <a:r>
              <a:rPr lang="cs-CZ" dirty="0"/>
              <a:t>V rámci projektu se vybuduje </a:t>
            </a:r>
            <a:r>
              <a:rPr lang="cs-CZ" b="1" dirty="0"/>
              <a:t>důvěryhodný vztah </a:t>
            </a:r>
            <a:r>
              <a:rPr lang="cs-CZ" dirty="0"/>
              <a:t>mezi PK a účastníky projektu.</a:t>
            </a:r>
          </a:p>
          <a:p>
            <a:pPr lvl="2"/>
            <a:r>
              <a:rPr lang="cs-CZ" dirty="0"/>
              <a:t>Osobní podpora účastníků projektu při seberozvoji a komunikaci, individuálně plánuje s účastníky projektu s cílem najít pro ně vhodné uplatnění, snaží se ve spolupráci s účastníky identifikovat osobní bloky a naučit se pracovat se svou osobností.</a:t>
            </a:r>
          </a:p>
          <a:p>
            <a:pPr lvl="1"/>
            <a:r>
              <a:rPr lang="cs-CZ" dirty="0"/>
              <a:t>Účastníci tedy budou mít možnost konzultovat svůj postup při vyhledávání zaměstnání a případně také další problémy týkající se jejich pracovního uplatnění, potřeb, praxe atd. Každý účastník projektu bude mít se svým pracovním konzultantem </a:t>
            </a:r>
            <a:r>
              <a:rPr lang="cs-CZ" b="1" dirty="0"/>
              <a:t>individuální plán.</a:t>
            </a:r>
          </a:p>
        </p:txBody>
      </p:sp>
    </p:spTree>
    <p:extLst>
      <p:ext uri="{BB962C8B-B14F-4D97-AF65-F5344CB8AC3E}">
        <p14:creationId xmlns:p14="http://schemas.microsoft.com/office/powerpoint/2010/main" val="1554232392"/>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752</Words>
  <Application>Microsoft Office PowerPoint</Application>
  <PresentationFormat>Předvádění na obrazovce (4:3)</PresentationFormat>
  <Paragraphs>63</Paragraphs>
  <Slides>12</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12</vt:i4>
      </vt:variant>
    </vt:vector>
  </HeadingPairs>
  <TitlesOfParts>
    <vt:vector size="15" baseType="lpstr">
      <vt:lpstr>Arial</vt:lpstr>
      <vt:lpstr>Calibri</vt:lpstr>
      <vt:lpstr>Motiv sady Office</vt:lpstr>
      <vt:lpstr>Kdo jsme?</vt:lpstr>
      <vt:lpstr>Pro koho je projekt určen?</vt:lpstr>
      <vt:lpstr>Kde projekt probíhá?</vt:lpstr>
      <vt:lpstr>Co projekt nabízí?</vt:lpstr>
      <vt:lpstr>Co projekt nabízí?</vt:lpstr>
      <vt:lpstr>Co projekt nabízí?</vt:lpstr>
      <vt:lpstr>Co projekt nabízí?</vt:lpstr>
      <vt:lpstr>Co projekt nabízí?</vt:lpstr>
      <vt:lpstr>Co projekt nabízí?</vt:lpstr>
      <vt:lpstr>Co projekt nabízí?</vt:lpstr>
      <vt:lpstr>Spolupráce se starosty</vt:lpstr>
      <vt:lpstr>Spolupráce s Úřady práce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Trličíková Michala (MPSV)</dc:creator>
  <cp:lastModifiedBy>Admin</cp:lastModifiedBy>
  <cp:revision>8</cp:revision>
  <dcterms:created xsi:type="dcterms:W3CDTF">2015-05-26T11:30:55Z</dcterms:created>
  <dcterms:modified xsi:type="dcterms:W3CDTF">2019-01-14T07:47:20Z</dcterms:modified>
</cp:coreProperties>
</file>